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0" r:id="rId2"/>
    <p:sldId id="262" r:id="rId3"/>
    <p:sldId id="267" r:id="rId4"/>
    <p:sldId id="268" r:id="rId5"/>
    <p:sldId id="269" r:id="rId6"/>
    <p:sldId id="263" r:id="rId7"/>
    <p:sldId id="264" r:id="rId8"/>
    <p:sldId id="265" r:id="rId9"/>
    <p:sldId id="266" r:id="rId10"/>
    <p:sldId id="270" r:id="rId11"/>
    <p:sldId id="271" r:id="rId12"/>
    <p:sldId id="276" r:id="rId13"/>
    <p:sldId id="272" r:id="rId14"/>
    <p:sldId id="273" r:id="rId15"/>
    <p:sldId id="274" r:id="rId16"/>
    <p:sldId id="277" r:id="rId17"/>
    <p:sldId id="275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2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05"/>
    <p:restoredTop sz="94694"/>
  </p:normalViewPr>
  <p:slideViewPr>
    <p:cSldViewPr snapToGrid="0" snapToObjects="1">
      <p:cViewPr varScale="1">
        <p:scale>
          <a:sx n="164" d="100"/>
          <a:sy n="164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21:48:40.4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8588,'14'82'0,"8"-17"0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21:48:40.5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202 1 8191,'-54'13'0,"0"0"0,-39 16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21:29:21.9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21:29:25.6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BC286-063D-0D45-BB91-E3C4FECACC49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0B541-6CDA-BD44-9296-3C53F391E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8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B3005-3771-4243-8D23-48F749123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18589-5075-324F-9EB1-1F164EFF6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87E8D-C352-D445-B3F8-CD1CD7AA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64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4DD6-102D-CD41-94D5-3AEB1A21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E9569-3160-5340-AA11-1A9019815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EBAD5-CB5E-B64C-A01F-E5970394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9214" y="6492875"/>
            <a:ext cx="442784" cy="365125"/>
          </a:xfrm>
          <a:prstGeom prst="rect">
            <a:avLst/>
          </a:prstGeom>
        </p:spPr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4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3861-967B-454B-9C5A-EBB16009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64E34-B941-824B-A717-1B60FB61D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681036"/>
            <a:ext cx="5758249" cy="617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F3329-F3A2-2B4B-97D7-2D56FDD63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681036"/>
            <a:ext cx="6172200" cy="6176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141B5-FC29-7847-8BDE-45834B07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2146" y="6492875"/>
            <a:ext cx="479854" cy="365125"/>
          </a:xfrm>
          <a:prstGeom prst="rect">
            <a:avLst/>
          </a:prstGeom>
        </p:spPr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33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046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01826-84F7-364B-B4CB-92F20BC0D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rgbClr val="8B233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8DC69-9DBF-0C47-960D-A82238989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702576"/>
            <a:ext cx="12191999" cy="6155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99CB4-80D1-1D40-9DB3-EE3B8117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787" y="6492875"/>
            <a:ext cx="492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ECDF8-7C41-914F-9AB3-8654F1E153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4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9863DBB-42A8-2B48-9B61-87E0DF0F581B}"/>
              </a:ext>
            </a:extLst>
          </p:cNvPr>
          <p:cNvGrpSpPr/>
          <p:nvPr/>
        </p:nvGrpSpPr>
        <p:grpSpPr>
          <a:xfrm>
            <a:off x="178905" y="-9268"/>
            <a:ext cx="4813300" cy="6876535"/>
            <a:chOff x="0" y="0"/>
            <a:chExt cx="4813300" cy="6876535"/>
          </a:xfrm>
          <a:effectLst>
            <a:outerShdw blurRad="904293" dist="508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9EA24A-F514-9E4D-B32B-5FD490815416}"/>
                </a:ext>
              </a:extLst>
            </p:cNvPr>
            <p:cNvSpPr/>
            <p:nvPr/>
          </p:nvSpPr>
          <p:spPr>
            <a:xfrm>
              <a:off x="0" y="0"/>
              <a:ext cx="4813300" cy="6876535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3C8544-DEA2-544A-8CFC-0AB2161FCF5B}"/>
                </a:ext>
              </a:extLst>
            </p:cNvPr>
            <p:cNvSpPr txBox="1"/>
            <p:nvPr/>
          </p:nvSpPr>
          <p:spPr>
            <a:xfrm>
              <a:off x="98165" y="47016"/>
              <a:ext cx="4616970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Times" pitchFamily="2" charset="0"/>
                </a:rPr>
                <a:t>Artificial Intelligence</a:t>
              </a:r>
            </a:p>
            <a:p>
              <a:r>
                <a:rPr lang="en-US" sz="4000" dirty="0">
                  <a:solidFill>
                    <a:schemeClr val="bg1"/>
                  </a:solidFill>
                  <a:latin typeface="Times" pitchFamily="2" charset="0"/>
                </a:rPr>
                <a:t>Machine Learning,</a:t>
              </a:r>
            </a:p>
            <a:p>
              <a:r>
                <a:rPr lang="en-US" sz="4000" dirty="0">
                  <a:solidFill>
                    <a:schemeClr val="bg1"/>
                  </a:solidFill>
                  <a:latin typeface="Times" pitchFamily="2" charset="0"/>
                </a:rPr>
                <a:t>Data Science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7DB726-FE54-C342-A9AF-5B256C234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90" y="2446356"/>
              <a:ext cx="4661120" cy="42015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D8C396-CE21-8D44-AF79-BB00BC992B3B}"/>
              </a:ext>
            </a:extLst>
          </p:cNvPr>
          <p:cNvSpPr txBox="1"/>
          <p:nvPr/>
        </p:nvSpPr>
        <p:spPr>
          <a:xfrm>
            <a:off x="5568462" y="750277"/>
            <a:ext cx="6444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Artificial Neural Networks</a:t>
            </a:r>
          </a:p>
          <a:p>
            <a:pPr algn="ctr"/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0C3E6-6DF0-5F48-8EAB-86554B9AA394}"/>
              </a:ext>
            </a:extLst>
          </p:cNvPr>
          <p:cNvSpPr txBox="1"/>
          <p:nvPr/>
        </p:nvSpPr>
        <p:spPr>
          <a:xfrm>
            <a:off x="6206591" y="5923057"/>
            <a:ext cx="589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Acknowledgements: Coursera, various references from web</a:t>
            </a:r>
          </a:p>
        </p:txBody>
      </p:sp>
    </p:spTree>
    <p:extLst>
      <p:ext uri="{BB962C8B-B14F-4D97-AF65-F5344CB8AC3E}">
        <p14:creationId xmlns:p14="http://schemas.microsoft.com/office/powerpoint/2010/main" val="1993087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66F64-4867-D943-88D7-8F3133641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Sequence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A70B2-11BB-C64F-A50E-DAEA99727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12150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C0BCD-2EDF-C543-B779-A74F4C54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Sequence Models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443C5A-1077-7445-8953-5F939BCCC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4683" y="702576"/>
            <a:ext cx="2967316" cy="6155424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2400" dirty="0"/>
              <a:t>Sequence Models</a:t>
            </a:r>
          </a:p>
          <a:p>
            <a:endParaRPr lang="en-US" sz="2400" dirty="0"/>
          </a:p>
          <a:p>
            <a:r>
              <a:rPr lang="en-US" sz="2400" dirty="0"/>
              <a:t>Many – Many</a:t>
            </a:r>
          </a:p>
          <a:p>
            <a:r>
              <a:rPr lang="en-US" sz="2400" dirty="0"/>
              <a:t>1 – Many </a:t>
            </a:r>
          </a:p>
          <a:p>
            <a:r>
              <a:rPr lang="en-US" sz="2400" dirty="0"/>
              <a:t>Many – 1</a:t>
            </a:r>
          </a:p>
          <a:p>
            <a:r>
              <a:rPr lang="en-US" sz="2400" dirty="0"/>
              <a:t>1 – 1 </a:t>
            </a:r>
          </a:p>
          <a:p>
            <a:endParaRPr lang="en-US" sz="24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1ACB9AA-516D-424F-A880-7C8A331C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820"/>
            <a:ext cx="9224683" cy="48111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088CD5-D74A-2B47-9AE2-E3AD01D82C8F}"/>
              </a:ext>
            </a:extLst>
          </p:cNvPr>
          <p:cNvSpPr/>
          <p:nvPr/>
        </p:nvSpPr>
        <p:spPr>
          <a:xfrm>
            <a:off x="485613" y="6119046"/>
            <a:ext cx="11220773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Additional references on Introduction to </a:t>
            </a:r>
            <a:r>
              <a:rPr lang="en-US"/>
              <a:t>Deep Learning: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=5tvmMX8r_OM&amp;list=PLtBw6njQRU-rwp5__7C0oIVt26ZgjG9NI</a:t>
            </a:r>
          </a:p>
        </p:txBody>
      </p:sp>
    </p:spTree>
    <p:extLst>
      <p:ext uri="{BB962C8B-B14F-4D97-AF65-F5344CB8AC3E}">
        <p14:creationId xmlns:p14="http://schemas.microsoft.com/office/powerpoint/2010/main" val="54854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6257A-3F39-6D4A-BBCF-9B0BF73E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09F17E-8790-6E4F-B095-A2603FF22091}"/>
              </a:ext>
            </a:extLst>
          </p:cNvPr>
          <p:cNvSpPr/>
          <p:nvPr/>
        </p:nvSpPr>
        <p:spPr>
          <a:xfrm>
            <a:off x="237623" y="5603095"/>
            <a:ext cx="7879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sz="2400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)&lt;t&gt;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: input at time t                 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2400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: Length of input sequence </a:t>
            </a:r>
          </a:p>
          <a:p>
            <a:pPr algn="just"/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sz="2400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)&lt;t&gt;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: input at time t                 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2400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: Length of input sequence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F33BD0-84A3-9947-86C3-69FD82DE7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3" y="839406"/>
            <a:ext cx="8177996" cy="46202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D577110-0F68-9A44-8ABD-10461CF0E5FF}"/>
                  </a:ext>
                </a:extLst>
              </p14:cNvPr>
              <p14:cNvContentPartPr/>
              <p14:nvPr/>
            </p14:nvContentPartPr>
            <p14:xfrm>
              <a:off x="9790352" y="3202726"/>
              <a:ext cx="13680" cy="53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D577110-0F68-9A44-8ABD-10461CF0E5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86032" y="3198406"/>
                <a:ext cx="223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8B8509E-1317-BF4D-82FF-3FB4DABA011B}"/>
                  </a:ext>
                </a:extLst>
              </p14:cNvPr>
              <p14:cNvContentPartPr/>
              <p14:nvPr/>
            </p14:nvContentPartPr>
            <p14:xfrm>
              <a:off x="10008152" y="3149806"/>
              <a:ext cx="73080" cy="2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8B8509E-1317-BF4D-82FF-3FB4DABA01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03832" y="3145486"/>
                <a:ext cx="81720" cy="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1903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6257A-3F39-6D4A-BBCF-9B0BF73E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4A8F7-1364-B34D-8AD6-B3BEBFFC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753" y="681037"/>
            <a:ext cx="11277600" cy="6540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09F17E-8790-6E4F-B095-A2603FF22091}"/>
              </a:ext>
            </a:extLst>
          </p:cNvPr>
          <p:cNvSpPr/>
          <p:nvPr/>
        </p:nvSpPr>
        <p:spPr>
          <a:xfrm>
            <a:off x="1636059" y="5345966"/>
            <a:ext cx="7879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sz="2400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)&lt;t&gt;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: input at time t                 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2400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: Length of input sequence </a:t>
            </a:r>
          </a:p>
          <a:p>
            <a:pPr algn="just"/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sz="2400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)&lt;t&gt;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: input at time t                 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2400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: Length of input sequence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4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6257A-3F39-6D4A-BBCF-9B0BF73E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653AA-9593-AD4B-8777-D43317B72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5454637" cy="3510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09CE4A-9217-2B45-9C4A-A93BF42F1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637" y="681037"/>
            <a:ext cx="6369050" cy="2934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98BAA-C0C8-B54A-96AF-132E3D269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38" y="3615468"/>
            <a:ext cx="5676899" cy="314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00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2F42E-1A33-A045-9153-8F49E11C0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type of Architecture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A3588B-A748-094B-886A-973A1A8BA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085661"/>
              </p:ext>
            </p:extLst>
          </p:nvPr>
        </p:nvGraphicFramePr>
        <p:xfrm>
          <a:off x="372177" y="793917"/>
          <a:ext cx="11447646" cy="5906459"/>
        </p:xfrm>
        <a:graphic>
          <a:graphicData uri="http://schemas.openxmlformats.org/drawingml/2006/table">
            <a:tbl>
              <a:tblPr/>
              <a:tblGrid>
                <a:gridCol w="2774435">
                  <a:extLst>
                    <a:ext uri="{9D8B030D-6E8A-4147-A177-3AD203B41FA5}">
                      <a16:colId xmlns:a16="http://schemas.microsoft.com/office/drawing/2014/main" val="1388477640"/>
                    </a:ext>
                  </a:extLst>
                </a:gridCol>
                <a:gridCol w="2904564">
                  <a:extLst>
                    <a:ext uri="{9D8B030D-6E8A-4147-A177-3AD203B41FA5}">
                      <a16:colId xmlns:a16="http://schemas.microsoft.com/office/drawing/2014/main" val="644213166"/>
                    </a:ext>
                  </a:extLst>
                </a:gridCol>
                <a:gridCol w="3249565">
                  <a:extLst>
                    <a:ext uri="{9D8B030D-6E8A-4147-A177-3AD203B41FA5}">
                      <a16:colId xmlns:a16="http://schemas.microsoft.com/office/drawing/2014/main" val="915611420"/>
                    </a:ext>
                  </a:extLst>
                </a:gridCol>
                <a:gridCol w="2519082">
                  <a:extLst>
                    <a:ext uri="{9D8B030D-6E8A-4147-A177-3AD203B41FA5}">
                      <a16:colId xmlns:a16="http://schemas.microsoft.com/office/drawing/2014/main" val="3832806682"/>
                    </a:ext>
                  </a:extLst>
                </a:gridCol>
              </a:tblGrid>
              <a:tr h="7301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Many to Many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Many to 1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to many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to 1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A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25805"/>
                  </a:ext>
                </a:extLst>
              </a:tr>
              <a:tr h="1996016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5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86036"/>
                  </a:ext>
                </a:extLst>
              </a:tr>
              <a:tr h="711461"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Tx,Ty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can be different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Ex: translation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Sentiment classification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Music Generation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Becomes generic simple NN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A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969063"/>
                  </a:ext>
                </a:extLst>
              </a:tr>
              <a:tr h="95398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A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528997"/>
                  </a:ext>
                </a:extLst>
              </a:tr>
            </a:tbl>
          </a:graphicData>
        </a:graphic>
      </p:graphicFrame>
      <p:pic>
        <p:nvPicPr>
          <p:cNvPr id="2055" name="Picture 7">
            <a:extLst>
              <a:ext uri="{FF2B5EF4-FFF2-40B4-BE49-F238E27FC236}">
                <a16:creationId xmlns:a16="http://schemas.microsoft.com/office/drawing/2014/main" id="{D43235E7-C506-0A45-8A27-BEE9613CB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13" y="1592375"/>
            <a:ext cx="1889453" cy="185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3F9E290-C1D9-4243-BC67-E83928325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796" y="1592375"/>
            <a:ext cx="2126001" cy="178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A834F6B2-F21E-BB49-8AC6-30A3AAD09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720" y="1614895"/>
            <a:ext cx="558890" cy="159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736B39B5-4773-5944-9196-13F63E13A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81" y="1592375"/>
            <a:ext cx="2275074" cy="186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139B0A-31B1-3C4D-B6BB-EF672FB1FE26}"/>
                  </a:ext>
                </a:extLst>
              </p14:cNvPr>
              <p14:cNvContentPartPr/>
              <p14:nvPr/>
            </p14:nvContentPartPr>
            <p14:xfrm>
              <a:off x="2420866" y="1887671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139B0A-31B1-3C4D-B6BB-EF672FB1FE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6546" y="188335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403C2C0-70C0-F446-9A21-70E389402240}"/>
                  </a:ext>
                </a:extLst>
              </p14:cNvPr>
              <p14:cNvContentPartPr/>
              <p14:nvPr/>
            </p14:nvContentPartPr>
            <p14:xfrm>
              <a:off x="2495013" y="545995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403C2C0-70C0-F446-9A21-70E3894022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0693" y="5455631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B5DD71D-2216-9441-99EB-E5E08DCD05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237" y="4450212"/>
            <a:ext cx="2297218" cy="169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95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2F42E-1A33-A045-9153-8F49E11C0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type of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3ABF8-ABAA-D34E-9D56-EB0CACF25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73" y="1283318"/>
            <a:ext cx="9987584" cy="472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19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8ADC5-A5E3-5F4D-A5EF-272EBCBAC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D1040-7FED-F440-AE9F-AEDC4AAE8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8477"/>
            <a:ext cx="4006926" cy="2569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59501-FA16-5443-AD15-6F0D7DA25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068" y="773953"/>
            <a:ext cx="3164167" cy="2348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83591-338A-7341-976B-80B90E30B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270" y="3805572"/>
            <a:ext cx="8975912" cy="27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7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8ADC5-A5E3-5F4D-A5EF-272EBCBAC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Bidirectional RNN – Deep RNN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B369E7-875A-584C-B38D-93DC7C68D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932494"/>
            <a:ext cx="5346700" cy="2247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505DC7-A457-2D4F-8345-7B3051113761}"/>
              </a:ext>
            </a:extLst>
          </p:cNvPr>
          <p:cNvSpPr txBox="1"/>
          <p:nvPr/>
        </p:nvSpPr>
        <p:spPr>
          <a:xfrm>
            <a:off x="7517501" y="1040781"/>
            <a:ext cx="4315924" cy="204228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Disadvantages: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need entire 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Advantage: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Take information about the future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post-mortem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300DBB-2B5B-FC45-B0C1-70E26E2C0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98" y="3743522"/>
            <a:ext cx="5511800" cy="2882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BEE8C0-3FD9-CA48-8858-179609ED6832}"/>
              </a:ext>
            </a:extLst>
          </p:cNvPr>
          <p:cNvSpPr txBox="1"/>
          <p:nvPr/>
        </p:nvSpPr>
        <p:spPr>
          <a:xfrm>
            <a:off x="7517501" y="4153125"/>
            <a:ext cx="4315925" cy="17543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Disadvantages: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Takes longer to train and complexity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Advantage: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Most times the layers are in 3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186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2436-E844-B74C-8C81-CF0E5478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Binary Classification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180734E-5FF7-8C48-A363-2F8BCE01ECB2}"/>
              </a:ext>
            </a:extLst>
          </p:cNvPr>
          <p:cNvGrpSpPr/>
          <p:nvPr/>
        </p:nvGrpSpPr>
        <p:grpSpPr>
          <a:xfrm>
            <a:off x="6692224" y="2304941"/>
            <a:ext cx="4899247" cy="2869825"/>
            <a:chOff x="6692224" y="2304941"/>
            <a:chExt cx="4899247" cy="2869825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EFA4DBD-D43D-C044-8B49-02AAFFE352A2}"/>
                </a:ext>
              </a:extLst>
            </p:cNvPr>
            <p:cNvSpPr/>
            <p:nvPr/>
          </p:nvSpPr>
          <p:spPr>
            <a:xfrm>
              <a:off x="9068019" y="3502533"/>
              <a:ext cx="434897" cy="43489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D2F16D-9F4B-7E40-A79C-F0AAB153FFAA}"/>
                </a:ext>
              </a:extLst>
            </p:cNvPr>
            <p:cNvSpPr/>
            <p:nvPr/>
          </p:nvSpPr>
          <p:spPr>
            <a:xfrm>
              <a:off x="9068019" y="4739869"/>
              <a:ext cx="434897" cy="43489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DC9CAAA-AD53-7442-9EA8-7B110F17D6B0}"/>
                </a:ext>
              </a:extLst>
            </p:cNvPr>
            <p:cNvSpPr/>
            <p:nvPr/>
          </p:nvSpPr>
          <p:spPr>
            <a:xfrm>
              <a:off x="9068019" y="2304941"/>
              <a:ext cx="434897" cy="43489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B48D00D-7787-CA4F-81B7-516BB6BBBEDD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7833950" y="2522390"/>
              <a:ext cx="1234069" cy="3614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7C077B7-A74E-774A-B381-951EA820186F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7833950" y="2923007"/>
              <a:ext cx="1234069" cy="796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4113B98-DAA7-9941-AEA8-27132C5B1D86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7808820" y="2957287"/>
              <a:ext cx="1259199" cy="20000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11527D2-BD9A-6B4C-B25E-BC7140D62AB1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V="1">
              <a:off x="7762775" y="2522390"/>
              <a:ext cx="1305244" cy="11975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E3242EB-3465-1D4E-8BC1-429C0A6E0E04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V="1">
              <a:off x="7804605" y="3719982"/>
              <a:ext cx="1263414" cy="34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A80AD98-937F-B64D-952E-55C6FEA6A1D0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7762775" y="3825365"/>
              <a:ext cx="1305244" cy="11319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3EBF85A-3EC2-B847-80EF-D5282F544161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V="1">
              <a:off x="7829735" y="2522390"/>
              <a:ext cx="1238284" cy="2187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8DD85A7-D6EF-DF4C-AA29-6A905A2994F3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V="1">
              <a:off x="7783690" y="3719982"/>
              <a:ext cx="1284329" cy="989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4ACAD51-3554-9B44-89A9-A85F4080B26D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7855063" y="4709462"/>
              <a:ext cx="1212956" cy="2478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7FD45FA-000C-894D-BF8C-6B0FCE62019D}"/>
                </a:ext>
              </a:extLst>
            </p:cNvPr>
            <p:cNvSpPr txBox="1"/>
            <p:nvPr/>
          </p:nvSpPr>
          <p:spPr>
            <a:xfrm>
              <a:off x="7327878" y="2705559"/>
              <a:ext cx="528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size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985679E-1852-1C42-BD64-B81197F89DFA}"/>
                </a:ext>
              </a:extLst>
            </p:cNvPr>
            <p:cNvSpPr txBox="1"/>
            <p:nvPr/>
          </p:nvSpPr>
          <p:spPr>
            <a:xfrm>
              <a:off x="6875029" y="3587970"/>
              <a:ext cx="974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Zip code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254C4B0-1E86-114B-9B36-EDCF071CB1FE}"/>
                </a:ext>
              </a:extLst>
            </p:cNvPr>
            <p:cNvSpPr txBox="1"/>
            <p:nvPr/>
          </p:nvSpPr>
          <p:spPr>
            <a:xfrm>
              <a:off x="6692224" y="4379272"/>
              <a:ext cx="1253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#bedrooms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98BF301-F3A8-0946-AD31-DADF7800659B}"/>
                </a:ext>
              </a:extLst>
            </p:cNvPr>
            <p:cNvSpPr/>
            <p:nvPr/>
          </p:nvSpPr>
          <p:spPr>
            <a:xfrm>
              <a:off x="10503831" y="3467314"/>
              <a:ext cx="434897" cy="43489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C8836BC-93B5-5548-BCF7-F710145C96CF}"/>
                </a:ext>
              </a:extLst>
            </p:cNvPr>
            <p:cNvCxnSpPr>
              <a:cxnSpLocks/>
              <a:stCxn id="41" idx="6"/>
              <a:endCxn id="97" idx="2"/>
            </p:cNvCxnSpPr>
            <p:nvPr/>
          </p:nvCxnSpPr>
          <p:spPr>
            <a:xfrm>
              <a:off x="9502916" y="2522390"/>
              <a:ext cx="1000915" cy="1162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F365CF4-FA24-6D4D-AE2E-3FE2D551C032}"/>
                </a:ext>
              </a:extLst>
            </p:cNvPr>
            <p:cNvCxnSpPr>
              <a:cxnSpLocks/>
              <a:stCxn id="39" idx="6"/>
              <a:endCxn id="97" idx="2"/>
            </p:cNvCxnSpPr>
            <p:nvPr/>
          </p:nvCxnSpPr>
          <p:spPr>
            <a:xfrm flipV="1">
              <a:off x="9502916" y="3684763"/>
              <a:ext cx="1000915" cy="352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F4B786E-9B26-8646-A652-CAF0B0C6C1F5}"/>
                </a:ext>
              </a:extLst>
            </p:cNvPr>
            <p:cNvCxnSpPr>
              <a:cxnSpLocks/>
              <a:stCxn id="40" idx="6"/>
              <a:endCxn id="97" idx="2"/>
            </p:cNvCxnSpPr>
            <p:nvPr/>
          </p:nvCxnSpPr>
          <p:spPr>
            <a:xfrm flipV="1">
              <a:off x="9502916" y="3684763"/>
              <a:ext cx="1000915" cy="12725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2AD40FE-9505-3242-AF5C-0B24A13F3FE0}"/>
                </a:ext>
              </a:extLst>
            </p:cNvPr>
            <p:cNvSpPr txBox="1"/>
            <p:nvPr/>
          </p:nvSpPr>
          <p:spPr>
            <a:xfrm>
              <a:off x="10938728" y="351749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price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34B691D-CA66-5844-A919-19EDE3525482}"/>
              </a:ext>
            </a:extLst>
          </p:cNvPr>
          <p:cNvGrpSpPr/>
          <p:nvPr/>
        </p:nvGrpSpPr>
        <p:grpSpPr>
          <a:xfrm>
            <a:off x="283969" y="2113871"/>
            <a:ext cx="5133608" cy="3151025"/>
            <a:chOff x="283969" y="2113871"/>
            <a:chExt cx="5133608" cy="315102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EB1183B-A3A2-6C4C-A9C5-78AC07D3D007}"/>
                </a:ext>
              </a:extLst>
            </p:cNvPr>
            <p:cNvGrpSpPr/>
            <p:nvPr/>
          </p:nvGrpSpPr>
          <p:grpSpPr>
            <a:xfrm>
              <a:off x="283969" y="2113871"/>
              <a:ext cx="4713872" cy="3151025"/>
              <a:chOff x="451237" y="1500554"/>
              <a:chExt cx="6606055" cy="420174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AC27E9D8-0657-524E-BA30-D39EF42F118C}"/>
                  </a:ext>
                </a:extLst>
              </p:cNvPr>
              <p:cNvCxnSpPr/>
              <p:nvPr/>
            </p:nvCxnSpPr>
            <p:spPr>
              <a:xfrm>
                <a:off x="855785" y="1500554"/>
                <a:ext cx="0" cy="411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F1F5902-F2C2-D746-B88F-9CBAD8039A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5785" y="5591908"/>
                <a:ext cx="62015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Graphic 10" descr="Close with solid fill">
                <a:extLst>
                  <a:ext uri="{FF2B5EF4-FFF2-40B4-BE49-F238E27FC236}">
                    <a16:creationId xmlns:a16="http://schemas.microsoft.com/office/drawing/2014/main" id="{3482AA21-C6B0-6F44-85EA-FBB0E0CE4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2209804" y="3317626"/>
                <a:ext cx="345827" cy="345827"/>
              </a:xfrm>
              <a:prstGeom prst="rect">
                <a:avLst/>
              </a:prstGeom>
            </p:spPr>
          </p:pic>
          <p:pic>
            <p:nvPicPr>
              <p:cNvPr id="12" name="Graphic 11" descr="Close with solid fill">
                <a:extLst>
                  <a:ext uri="{FF2B5EF4-FFF2-40B4-BE49-F238E27FC236}">
                    <a16:creationId xmlns:a16="http://schemas.microsoft.com/office/drawing/2014/main" id="{070DD26C-279C-7E4C-9C1E-E03E99C0F0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2555631" y="4426564"/>
                <a:ext cx="345827" cy="345827"/>
              </a:xfrm>
              <a:prstGeom prst="rect">
                <a:avLst/>
              </a:prstGeom>
            </p:spPr>
          </p:pic>
          <p:pic>
            <p:nvPicPr>
              <p:cNvPr id="13" name="Graphic 12" descr="Close with solid fill">
                <a:extLst>
                  <a:ext uri="{FF2B5EF4-FFF2-40B4-BE49-F238E27FC236}">
                    <a16:creationId xmlns:a16="http://schemas.microsoft.com/office/drawing/2014/main" id="{9C5884F1-5ED4-C44A-ACF2-62CC1D1C1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4284787" y="2801415"/>
                <a:ext cx="345827" cy="345827"/>
              </a:xfrm>
              <a:prstGeom prst="rect">
                <a:avLst/>
              </a:prstGeom>
            </p:spPr>
          </p:pic>
          <p:pic>
            <p:nvPicPr>
              <p:cNvPr id="14" name="Graphic 13" descr="Close with solid fill">
                <a:extLst>
                  <a:ext uri="{FF2B5EF4-FFF2-40B4-BE49-F238E27FC236}">
                    <a16:creationId xmlns:a16="http://schemas.microsoft.com/office/drawing/2014/main" id="{1798DCBC-59E5-B949-A86C-D65B32F1C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2948358" y="2628502"/>
                <a:ext cx="345827" cy="345827"/>
              </a:xfrm>
              <a:prstGeom prst="rect">
                <a:avLst/>
              </a:prstGeom>
            </p:spPr>
          </p:pic>
          <p:pic>
            <p:nvPicPr>
              <p:cNvPr id="15" name="Graphic 14" descr="Close with solid fill">
                <a:extLst>
                  <a:ext uri="{FF2B5EF4-FFF2-40B4-BE49-F238E27FC236}">
                    <a16:creationId xmlns:a16="http://schemas.microsoft.com/office/drawing/2014/main" id="{D29BA252-104D-5F42-9BB5-9EC58B6B77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3437798" y="3373318"/>
                <a:ext cx="345827" cy="345827"/>
              </a:xfrm>
              <a:prstGeom prst="rect">
                <a:avLst/>
              </a:prstGeom>
            </p:spPr>
          </p:pic>
          <p:pic>
            <p:nvPicPr>
              <p:cNvPr id="16" name="Graphic 15" descr="Close with solid fill">
                <a:extLst>
                  <a:ext uri="{FF2B5EF4-FFF2-40B4-BE49-F238E27FC236}">
                    <a16:creationId xmlns:a16="http://schemas.microsoft.com/office/drawing/2014/main" id="{21F973F5-796A-AF49-982D-44C8974708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1532795" y="4253650"/>
                <a:ext cx="345827" cy="345827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61E052F-E1DB-714E-8014-B81DFA151928}"/>
                  </a:ext>
                </a:extLst>
              </p:cNvPr>
              <p:cNvCxnSpPr/>
              <p:nvPr/>
            </p:nvCxnSpPr>
            <p:spPr>
              <a:xfrm flipV="1">
                <a:off x="1532795" y="2102340"/>
                <a:ext cx="3068508" cy="3122225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C2C419D-284C-5143-B984-8A74401DA7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4290" y="5224565"/>
                <a:ext cx="338505" cy="339972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8313C10-AFE1-B044-9C3A-98DA7692E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2259" y="5578337"/>
                <a:ext cx="422031" cy="1907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29843E5-CF8E-9943-81AC-378C6EC2A80D}"/>
                  </a:ext>
                </a:extLst>
              </p:cNvPr>
              <p:cNvSpPr/>
              <p:nvPr/>
            </p:nvSpPr>
            <p:spPr>
              <a:xfrm>
                <a:off x="5624139" y="4237886"/>
                <a:ext cx="504092" cy="5345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C1BED58-C2D7-AF49-8D9C-1BB77AE8E80F}"/>
                  </a:ext>
                </a:extLst>
              </p:cNvPr>
              <p:cNvCxnSpPr/>
              <p:nvPr/>
            </p:nvCxnSpPr>
            <p:spPr>
              <a:xfrm>
                <a:off x="4939808" y="4520892"/>
                <a:ext cx="68433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C84CCE-4B79-9940-95C0-16CE7C963A3A}"/>
                  </a:ext>
                </a:extLst>
              </p:cNvPr>
              <p:cNvSpPr txBox="1"/>
              <p:nvPr/>
            </p:nvSpPr>
            <p:spPr>
              <a:xfrm>
                <a:off x="2807744" y="5209814"/>
                <a:ext cx="2966245" cy="492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Size of the house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077DB0-2C3D-EA40-8D75-0B448C2F78D2}"/>
                  </a:ext>
                </a:extLst>
              </p:cNvPr>
              <p:cNvSpPr txBox="1"/>
              <p:nvPr/>
            </p:nvSpPr>
            <p:spPr>
              <a:xfrm rot="16200000">
                <a:off x="-325384" y="3373287"/>
                <a:ext cx="1922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Price of the House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958AFF8-A987-1540-A3A7-484F403256C4}"/>
                  </a:ext>
                </a:extLst>
              </p:cNvPr>
              <p:cNvCxnSpPr/>
              <p:nvPr/>
            </p:nvCxnSpPr>
            <p:spPr>
              <a:xfrm>
                <a:off x="6128231" y="4526747"/>
                <a:ext cx="68433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Graphic 32" descr="Close outline">
                <a:extLst>
                  <a:ext uri="{FF2B5EF4-FFF2-40B4-BE49-F238E27FC236}">
                    <a16:creationId xmlns:a16="http://schemas.microsoft.com/office/drawing/2014/main" id="{5F01A55C-DE65-D24C-A42E-706A31211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680435" y="4346326"/>
                <a:ext cx="345827" cy="34582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1193ED0-3132-E24E-A882-3B81DF2A62D9}"/>
                </a:ext>
              </a:extLst>
            </p:cNvPr>
            <p:cNvSpPr txBox="1"/>
            <p:nvPr/>
          </p:nvSpPr>
          <p:spPr>
            <a:xfrm>
              <a:off x="4764834" y="4166684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price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8F92EB-C2FF-CF42-A8BC-6D1730AD4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0923" y="4292674"/>
              <a:ext cx="127175" cy="1659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A58E063-A5C1-C440-B691-F67095A666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7180" y="4430959"/>
              <a:ext cx="188754" cy="141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4039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2436-E844-B74C-8C81-CF0E5478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 and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28F1D4-B228-874E-AC15-2C35BAF6E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71" y="908427"/>
            <a:ext cx="3289300" cy="162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AFE135-BB53-024B-B46F-CFCD9CB94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41" y="3792190"/>
            <a:ext cx="5511800" cy="132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4358F-62BC-504F-A729-322DDA0D0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717" y="908427"/>
            <a:ext cx="3052661" cy="2533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571125-B964-8B41-A281-88D66BD3E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178" y="3792190"/>
            <a:ext cx="31242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74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2436-E844-B74C-8C81-CF0E5478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Weights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74166-B429-8C4A-8DEF-152407C61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892300"/>
            <a:ext cx="11404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8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2436-E844-B74C-8C81-CF0E5478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49FDE-17F8-E047-8ECE-6A8D8FB5B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466" y="991416"/>
            <a:ext cx="3210777" cy="1110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6CF37-F6C3-D647-89B5-470F91FE8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466" y="2652019"/>
            <a:ext cx="3768183" cy="1304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9A64F-4015-7C41-B807-0B661BD13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219" y="2622148"/>
            <a:ext cx="5689312" cy="1304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FB0464-7AC7-3445-AD3C-B4C94EA72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04" y="4506268"/>
            <a:ext cx="7558978" cy="162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F3A095-A929-9145-95D2-B0AFB4CE7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582" y="4650033"/>
            <a:ext cx="3790418" cy="13334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F1A0C-35EB-EC49-B799-446DAEC5110B}"/>
              </a:ext>
            </a:extLst>
          </p:cNvPr>
          <p:cNvSpPr txBox="1"/>
          <p:nvPr/>
        </p:nvSpPr>
        <p:spPr>
          <a:xfrm>
            <a:off x="152399" y="797572"/>
            <a:ext cx="164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is a </a:t>
            </a:r>
            <a:r>
              <a:rPr lang="en-US" sz="1400" b="1" dirty="0"/>
              <a:t>logit</a:t>
            </a:r>
            <a:r>
              <a:rPr lang="en-US" sz="1400" dirty="0"/>
              <a:t> function?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2294B0-0E51-6B41-A740-5B1D798E8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399" y="1348042"/>
            <a:ext cx="1640542" cy="52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3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61B147-74AF-4942-AAFE-D78783E4E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88" y="649404"/>
            <a:ext cx="4107675" cy="20226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FF5AFE-FD96-F144-A770-EBC2CD63A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6116"/>
            <a:ext cx="4775200" cy="257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970F8-ADBE-1D4B-A825-9B253A20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732050"/>
            <a:ext cx="38608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5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1257CE-20C3-784E-AE21-C981181F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6" y="3429000"/>
            <a:ext cx="9182100" cy="2451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DE1A1-929A-8440-BC55-969889AB29A4}"/>
              </a:ext>
            </a:extLst>
          </p:cNvPr>
          <p:cNvSpPr txBox="1"/>
          <p:nvPr/>
        </p:nvSpPr>
        <p:spPr>
          <a:xfrm>
            <a:off x="6411974" y="1096392"/>
            <a:ext cx="7521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= 3 </a:t>
            </a:r>
            <a:r>
              <a:rPr lang="en-US" i="1" dirty="0"/>
              <a:t>v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B3429-1455-F243-8BE1-C1160B8FC055}"/>
              </a:ext>
            </a:extLst>
          </p:cNvPr>
          <p:cNvSpPr txBox="1"/>
          <p:nvPr/>
        </p:nvSpPr>
        <p:spPr>
          <a:xfrm>
            <a:off x="4951165" y="1096392"/>
            <a:ext cx="1019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v = a + u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562010-E965-F64B-B147-322808B04277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5970996" y="1281058"/>
            <a:ext cx="44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974C7B-D561-034F-908A-F8C627EA6C38}"/>
              </a:ext>
            </a:extLst>
          </p:cNvPr>
          <p:cNvSpPr txBox="1"/>
          <p:nvPr/>
        </p:nvSpPr>
        <p:spPr>
          <a:xfrm>
            <a:off x="3463022" y="1096392"/>
            <a:ext cx="8451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u = b c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36093D-9653-6F41-9C44-8155A0C7D6AE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4308125" y="1281058"/>
            <a:ext cx="643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907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F6B23-45EC-5D41-B11C-5F1F0F8F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 with Adjust weights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1B9370-7730-9E4A-928D-83BE742C8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380331"/>
            <a:ext cx="9525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11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F6B23-45EC-5D41-B11C-5F1F0F8F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Vectorization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6F5FB-7589-EA4A-8AE1-3EC10D7F7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111250"/>
            <a:ext cx="110871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81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14669</TotalTime>
  <Words>270</Words>
  <Application>Microsoft Macintosh PowerPoint</Application>
  <PresentationFormat>Widescreen</PresentationFormat>
  <Paragraphs>72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</vt:lpstr>
      <vt:lpstr>Times New Roman</vt:lpstr>
      <vt:lpstr>Office Theme</vt:lpstr>
      <vt:lpstr>PowerPoint Presentation</vt:lpstr>
      <vt:lpstr>Binary Classification</vt:lpstr>
      <vt:lpstr>Logistic Regression and Neural Networks</vt:lpstr>
      <vt:lpstr>Computing Weights </vt:lpstr>
      <vt:lpstr>Activation Functions</vt:lpstr>
      <vt:lpstr>PowerPoint Presentation</vt:lpstr>
      <vt:lpstr>PowerPoint Presentation</vt:lpstr>
      <vt:lpstr>Gradient Descent with Adjust weights</vt:lpstr>
      <vt:lpstr>Vectorization</vt:lpstr>
      <vt:lpstr>Sequence Models</vt:lpstr>
      <vt:lpstr>Sequence Models Example</vt:lpstr>
      <vt:lpstr>Notations</vt:lpstr>
      <vt:lpstr>Notations</vt:lpstr>
      <vt:lpstr>Calculations</vt:lpstr>
      <vt:lpstr>Different type of Architecture</vt:lpstr>
      <vt:lpstr>Different type of Architecture</vt:lpstr>
      <vt:lpstr>GRU</vt:lpstr>
      <vt:lpstr>Bidirectional RNN – Deep RNN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Narayanappa, Sadananda (US)</dc:creator>
  <cp:lastModifiedBy>Sada M</cp:lastModifiedBy>
  <cp:revision>32</cp:revision>
  <dcterms:created xsi:type="dcterms:W3CDTF">2020-07-11T01:20:49Z</dcterms:created>
  <dcterms:modified xsi:type="dcterms:W3CDTF">2021-10-28T02:13:48Z</dcterms:modified>
</cp:coreProperties>
</file>